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97" r:id="rId6"/>
    <p:sldId id="293" r:id="rId7"/>
    <p:sldId id="260" r:id="rId8"/>
    <p:sldId id="263" r:id="rId9"/>
    <p:sldId id="262" r:id="rId10"/>
    <p:sldId id="264" r:id="rId11"/>
    <p:sldId id="290" r:id="rId12"/>
    <p:sldId id="289" r:id="rId13"/>
    <p:sldId id="298" r:id="rId14"/>
    <p:sldId id="287" r:id="rId15"/>
    <p:sldId id="288" r:id="rId16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1" autoAdjust="0"/>
    <p:restoredTop sz="95161" autoAdjust="0"/>
  </p:normalViewPr>
  <p:slideViewPr>
    <p:cSldViewPr snapToGrid="0" showGuides="1">
      <p:cViewPr varScale="1">
        <p:scale>
          <a:sx n="86" d="100"/>
          <a:sy n="86" d="100"/>
        </p:scale>
        <p:origin x="54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10/4/2021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10/4/2021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Open slide master to edit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ycroscopy/SPM_ML_School_2021/blob/main/Day03/Notebooks/MLWorkshop_PhysicsDriven_MOBO_(PZO)_tutorial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978729"/>
          </a:xfrm>
        </p:spPr>
        <p:txBody>
          <a:bodyPr/>
          <a:lstStyle/>
          <a:p>
            <a:r>
              <a:rPr lang="en-US" dirty="0"/>
              <a:t>Tutorial- Physics-driven Multi-Objective Bayesian Optimization (MOBO)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480" y="3013455"/>
            <a:ext cx="7125171" cy="2028101"/>
          </a:xfrm>
        </p:spPr>
        <p:txBody>
          <a:bodyPr/>
          <a:lstStyle/>
          <a:p>
            <a:r>
              <a:rPr lang="en-US" dirty="0"/>
              <a:t>Arpan Biswas</a:t>
            </a:r>
          </a:p>
          <a:p>
            <a:r>
              <a:rPr lang="en-US" dirty="0"/>
              <a:t>Postdoctoral Research Associate</a:t>
            </a:r>
          </a:p>
          <a:p>
            <a:r>
              <a:rPr lang="en-US" dirty="0"/>
              <a:t>Data Nano Analytics, Center for Nanophase Material Sciences, 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329206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94026" y="145289"/>
            <a:ext cx="8157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Decision Tree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830" y="722278"/>
            <a:ext cx="11606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Case Study </a:t>
            </a:r>
            <a:r>
              <a:rPr lang="en-US" sz="1600" b="1" dirty="0" err="1"/>
              <a:t>Theoritical</a:t>
            </a:r>
            <a:r>
              <a:rPr lang="en-US" sz="1600" b="1" dirty="0"/>
              <a:t> Model:  2-4-6 KLGD for bulk PZO</a:t>
            </a:r>
          </a:p>
          <a:p>
            <a:r>
              <a:rPr lang="en-US" sz="1600" dirty="0"/>
              <a:t>proposed by -- Anna N. </a:t>
            </a:r>
            <a:r>
              <a:rPr lang="en-US" sz="1600" dirty="0" err="1"/>
              <a:t>Morozovska</a:t>
            </a:r>
            <a:r>
              <a:rPr lang="en-US" sz="1600" dirty="0"/>
              <a:t> and Sergei V. </a:t>
            </a:r>
            <a:r>
              <a:rPr lang="en-US" sz="1600" dirty="0" err="1"/>
              <a:t>Kalilin</a:t>
            </a:r>
            <a:r>
              <a:rPr lang="en-US" sz="1600" dirty="0"/>
              <a:t>, </a:t>
            </a:r>
          </a:p>
          <a:p>
            <a:r>
              <a:rPr lang="en-US" sz="1600" dirty="0"/>
              <a:t>developed by -- Eugene A. </a:t>
            </a:r>
            <a:r>
              <a:rPr lang="en-US" sz="1600" dirty="0" err="1"/>
              <a:t>Eliseev</a:t>
            </a:r>
            <a:r>
              <a:rPr lang="en-US" sz="1600" dirty="0"/>
              <a:t> (in Mathematica) and Arpan Biswas (in Python)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425F6-5523-4B09-B02C-195B00C574A5}"/>
              </a:ext>
            </a:extLst>
          </p:cNvPr>
          <p:cNvSpPr txBox="1"/>
          <p:nvPr/>
        </p:nvSpPr>
        <p:spPr>
          <a:xfrm>
            <a:off x="980760" y="2506401"/>
            <a:ext cx="971683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+mn-lt"/>
              </a:rPr>
              <a:t>Let’s walkthrough the notebook tutorial ……………………..</a:t>
            </a:r>
          </a:p>
          <a:p>
            <a:pPr algn="l">
              <a:lnSpc>
                <a:spcPct val="90000"/>
              </a:lnSpc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https://github.com/pycroscopy/SPM_ML_School_2021/blob/main/Day03/Notebooks/MLWorkshop_PhysicsDriven_MOBO_(PZO)_tutorial.ipynb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124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5121872" y="11034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Summary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568" y="1216404"/>
            <a:ext cx="108194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Here, we extract multiple functionalities from hysteresis loops, build a physics-driven prior knowledge and optimize multiple functionalities jointly with classical MOBO architecture– </a:t>
            </a:r>
            <a:r>
              <a:rPr lang="en-US" sz="1400" b="1" dirty="0">
                <a:latin typeface="+mn-lt"/>
              </a:rPr>
              <a:t>Physics-driven MOBO</a:t>
            </a:r>
            <a:r>
              <a:rPr lang="en-US" sz="1400" dirty="0">
                <a:latin typeface="+mn-lt"/>
              </a:rPr>
              <a:t>.</a:t>
            </a:r>
          </a:p>
          <a:p>
            <a:pPr algn="l">
              <a:lnSpc>
                <a:spcPct val="90000"/>
              </a:lnSpc>
            </a:pPr>
            <a:endParaRPr lang="en-US" sz="14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Two approach to compute acquisition function- </a:t>
            </a:r>
            <a:r>
              <a:rPr lang="en-US" sz="1400" b="1" dirty="0">
                <a:latin typeface="+mn-lt"/>
              </a:rPr>
              <a:t>Priori and Posteriori</a:t>
            </a:r>
            <a:r>
              <a:rPr lang="en-US" sz="1400" dirty="0">
                <a:latin typeface="+mn-lt"/>
              </a:rPr>
              <a:t>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There is no universal best method.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Posteriori approach seems fast to learn but can get stuck.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Priori approach seems to explore more, user have control on weights associated to objectives, however likely to need more evaluations.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Computational cost/complexity of posteriori approach is higher than priori approach.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 this tutorial, we focused on </a:t>
            </a:r>
            <a:r>
              <a:rPr lang="en-US" sz="1400" b="1" dirty="0">
                <a:latin typeface="+mn-lt"/>
              </a:rPr>
              <a:t>Unconstrained MOBO</a:t>
            </a:r>
            <a:r>
              <a:rPr lang="en-US" sz="1400" dirty="0">
                <a:latin typeface="+mn-lt"/>
              </a:rPr>
              <a:t>, in future we will extend to constrained MOBO (more complex).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Can be further extended towards </a:t>
            </a:r>
            <a:r>
              <a:rPr lang="en-US" sz="1400" b="1" dirty="0">
                <a:latin typeface="+mn-lt"/>
              </a:rPr>
              <a:t>theory-experiment matching</a:t>
            </a:r>
            <a:r>
              <a:rPr lang="en-US" sz="1400" dirty="0">
                <a:latin typeface="+mn-lt"/>
              </a:rPr>
              <a:t>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Fit experimental data as prior knowledge after converting into various functionalities in a decision tree.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guiding the experiments by exploring towards the region of interest in high-dimensional multi-functionality space, and thereby reducing time and effort.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2E4E9-581F-4D75-B302-BCFBCF4B1B70}"/>
              </a:ext>
            </a:extLst>
          </p:cNvPr>
          <p:cNvSpPr txBox="1"/>
          <p:nvPr/>
        </p:nvSpPr>
        <p:spPr>
          <a:xfrm>
            <a:off x="939568" y="5266227"/>
            <a:ext cx="8957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Full Notebook: </a:t>
            </a:r>
            <a:r>
              <a:rPr lang="en-US" sz="1400" dirty="0">
                <a:highlight>
                  <a:srgbClr val="FFFF00"/>
                </a:highlight>
                <a:latin typeface="+mn-lt"/>
              </a:rPr>
              <a:t>https://github.com/arpanbiswas52/MOBO_PhysicsBasedModels</a:t>
            </a:r>
          </a:p>
        </p:txBody>
      </p:sp>
    </p:spTree>
    <p:extLst>
      <p:ext uri="{BB962C8B-B14F-4D97-AF65-F5344CB8AC3E}">
        <p14:creationId xmlns:p14="http://schemas.microsoft.com/office/powerpoint/2010/main" val="19252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233109" y="93251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Acknowledgement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568" y="1216404"/>
            <a:ext cx="10819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Sergei. V. Kalinin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Anna N. </a:t>
            </a:r>
            <a:r>
              <a:rPr lang="en-US" sz="1400" dirty="0" err="1">
                <a:latin typeface="+mn-lt"/>
              </a:rPr>
              <a:t>Morozovska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Eugene A. </a:t>
            </a:r>
            <a:r>
              <a:rPr lang="en-US" sz="1400" dirty="0" err="1">
                <a:latin typeface="+mn-lt"/>
              </a:rPr>
              <a:t>Eliseev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Maxim </a:t>
            </a:r>
            <a:r>
              <a:rPr lang="en-US" sz="1400" dirty="0" err="1">
                <a:latin typeface="+mn-lt"/>
              </a:rPr>
              <a:t>Ziatdinov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Rama K. </a:t>
            </a:r>
            <a:r>
              <a:rPr lang="en-US" sz="1400" dirty="0" err="1">
                <a:latin typeface="+mn-lt"/>
              </a:rPr>
              <a:t>Vasudevan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</p:txBody>
      </p:sp>
      <p:pic>
        <p:nvPicPr>
          <p:cNvPr id="5" name="Picture 2" descr="Image result for thank you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839" y="1321749"/>
            <a:ext cx="5293337" cy="353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2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13167" y="302770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Bayesian Optimization (BO)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775497" y="4310207"/>
                <a:ext cx="22119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497" y="4310207"/>
                <a:ext cx="2211952" cy="276999"/>
              </a:xfrm>
              <a:prstGeom prst="rect">
                <a:avLst/>
              </a:prstGeom>
              <a:blipFill>
                <a:blip r:embed="rId2"/>
                <a:stretch>
                  <a:fillRect t="-106667" r="-15193" b="-1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823623" y="3077528"/>
                <a:ext cx="176875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623" y="3077528"/>
                <a:ext cx="1768753" cy="276999"/>
              </a:xfrm>
              <a:prstGeom prst="rect">
                <a:avLst/>
              </a:prstGeom>
              <a:blipFill>
                <a:blip r:embed="rId3"/>
                <a:stretch>
                  <a:fillRect t="-106667" r="-18557" b="-1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7792355" y="1657967"/>
            <a:ext cx="2281519" cy="581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Why called “Bayesian” ?</a:t>
            </a:r>
          </a:p>
        </p:txBody>
      </p:sp>
      <p:sp>
        <p:nvSpPr>
          <p:cNvPr id="20" name="Rounded Rectangle 4"/>
          <p:cNvSpPr/>
          <p:nvPr/>
        </p:nvSpPr>
        <p:spPr>
          <a:xfrm>
            <a:off x="8148196" y="2554658"/>
            <a:ext cx="1756610" cy="413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Bayes Theorem</a:t>
            </a:r>
          </a:p>
        </p:txBody>
      </p:sp>
      <p:sp>
        <p:nvSpPr>
          <p:cNvPr id="21" name="Oval 20"/>
          <p:cNvSpPr/>
          <p:nvPr/>
        </p:nvSpPr>
        <p:spPr>
          <a:xfrm>
            <a:off x="9853476" y="3581212"/>
            <a:ext cx="1392861" cy="411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Parameter</a:t>
            </a:r>
          </a:p>
        </p:txBody>
      </p:sp>
      <p:sp>
        <p:nvSpPr>
          <p:cNvPr id="22" name="Oval 21"/>
          <p:cNvSpPr/>
          <p:nvPr/>
        </p:nvSpPr>
        <p:spPr>
          <a:xfrm>
            <a:off x="8327289" y="3655148"/>
            <a:ext cx="1330225" cy="35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Evidence</a:t>
            </a:r>
          </a:p>
        </p:txBody>
      </p:sp>
      <p:cxnSp>
        <p:nvCxnSpPr>
          <p:cNvPr id="23" name="Straight Arrow Connector 22"/>
          <p:cNvCxnSpPr>
            <a:endCxn id="21" idx="0"/>
          </p:cNvCxnSpPr>
          <p:nvPr/>
        </p:nvCxnSpPr>
        <p:spPr>
          <a:xfrm>
            <a:off x="9394092" y="3273194"/>
            <a:ext cx="1155815" cy="308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2" idx="0"/>
          </p:cNvCxnSpPr>
          <p:nvPr/>
        </p:nvCxnSpPr>
        <p:spPr>
          <a:xfrm>
            <a:off x="8815302" y="3273194"/>
            <a:ext cx="177100" cy="38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0022064" y="4972363"/>
            <a:ext cx="1302428" cy="453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Unknown function</a:t>
            </a:r>
          </a:p>
        </p:txBody>
      </p:sp>
      <p:sp>
        <p:nvSpPr>
          <p:cNvPr id="26" name="Oval 25"/>
          <p:cNvSpPr/>
          <p:nvPr/>
        </p:nvSpPr>
        <p:spPr>
          <a:xfrm>
            <a:off x="8815302" y="4972575"/>
            <a:ext cx="842211" cy="374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9810645" y="4587206"/>
            <a:ext cx="862633" cy="38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6" idx="0"/>
          </p:cNvCxnSpPr>
          <p:nvPr/>
        </p:nvCxnSpPr>
        <p:spPr>
          <a:xfrm>
            <a:off x="9155426" y="4587206"/>
            <a:ext cx="80982" cy="385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775497" y="4310207"/>
            <a:ext cx="891765" cy="38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Oval 29"/>
          <p:cNvSpPr/>
          <p:nvPr/>
        </p:nvSpPr>
        <p:spPr>
          <a:xfrm>
            <a:off x="7106818" y="4997207"/>
            <a:ext cx="1325981" cy="428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Posterior Model</a:t>
            </a:r>
          </a:p>
        </p:txBody>
      </p:sp>
      <p:cxnSp>
        <p:nvCxnSpPr>
          <p:cNvPr id="31" name="Straight Arrow Connector 30"/>
          <p:cNvCxnSpPr>
            <a:stCxn id="29" idx="2"/>
            <a:endCxn id="30" idx="0"/>
          </p:cNvCxnSpPr>
          <p:nvPr/>
        </p:nvCxnSpPr>
        <p:spPr>
          <a:xfrm flipH="1">
            <a:off x="7769809" y="4696586"/>
            <a:ext cx="451571" cy="30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40"/>
          <p:cNvSpPr/>
          <p:nvPr/>
        </p:nvSpPr>
        <p:spPr>
          <a:xfrm>
            <a:off x="5902217" y="4326007"/>
            <a:ext cx="1756610" cy="413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 setting: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70021" y="1622948"/>
            <a:ext cx="1442906" cy="9395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1691" y="1740394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38764" y="1938513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67898" y="2252190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330560" y="2297909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491350" y="1892794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/>
          <p:nvPr/>
        </p:nvPicPr>
        <p:blipFill rotWithShape="1">
          <a:blip r:embed="rId4"/>
          <a:srcRect t="5784"/>
          <a:stretch/>
        </p:blipFill>
        <p:spPr>
          <a:xfrm>
            <a:off x="2773466" y="1606728"/>
            <a:ext cx="2009547" cy="9557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0" name="Thought Bubble: Cloud 39"/>
          <p:cNvSpPr/>
          <p:nvPr/>
        </p:nvSpPr>
        <p:spPr>
          <a:xfrm>
            <a:off x="5604752" y="1606728"/>
            <a:ext cx="1677798" cy="822121"/>
          </a:xfrm>
          <a:prstGeom prst="cloudCallou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Select future evaluations</a:t>
            </a:r>
          </a:p>
        </p:txBody>
      </p:sp>
      <p:sp>
        <p:nvSpPr>
          <p:cNvPr id="41" name="Action Button: Help 40">
            <a:hlinkClick r:id="" action="ppaction://noaction" highlightClick="1"/>
          </p:cNvPr>
          <p:cNvSpPr/>
          <p:nvPr/>
        </p:nvSpPr>
        <p:spPr>
          <a:xfrm>
            <a:off x="6804377" y="1740394"/>
            <a:ext cx="209725" cy="466077"/>
          </a:xfrm>
          <a:prstGeom prst="actionButtonHelp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Multidocument 41"/>
          <p:cNvSpPr/>
          <p:nvPr/>
        </p:nvSpPr>
        <p:spPr>
          <a:xfrm>
            <a:off x="5697029" y="3124577"/>
            <a:ext cx="1769185" cy="1040235"/>
          </a:xfrm>
          <a:prstGeom prst="flowChartMulti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Expensive evaluations</a:t>
            </a:r>
          </a:p>
        </p:txBody>
      </p:sp>
      <p:sp>
        <p:nvSpPr>
          <p:cNvPr id="43" name="Arrow: Right 42"/>
          <p:cNvSpPr/>
          <p:nvPr/>
        </p:nvSpPr>
        <p:spPr>
          <a:xfrm>
            <a:off x="2005875" y="1961372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/>
          <p:cNvSpPr/>
          <p:nvPr/>
        </p:nvSpPr>
        <p:spPr>
          <a:xfrm>
            <a:off x="4866712" y="1961372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/>
          <p:cNvSpPr/>
          <p:nvPr/>
        </p:nvSpPr>
        <p:spPr>
          <a:xfrm rot="5400000">
            <a:off x="6208758" y="2674857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/>
          <p:cNvSpPr/>
          <p:nvPr/>
        </p:nvSpPr>
        <p:spPr>
          <a:xfrm rot="10800000">
            <a:off x="1084482" y="3644693"/>
            <a:ext cx="4436569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/>
          <p:cNvSpPr/>
          <p:nvPr/>
        </p:nvSpPr>
        <p:spPr>
          <a:xfrm rot="16200000">
            <a:off x="633745" y="2981054"/>
            <a:ext cx="915457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8" idx="7"/>
            <a:endCxn id="49" idx="2"/>
          </p:cNvCxnSpPr>
          <p:nvPr/>
        </p:nvCxnSpPr>
        <p:spPr>
          <a:xfrm flipH="1" flipV="1">
            <a:off x="1148099" y="1465165"/>
            <a:ext cx="382275" cy="434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0021" y="1188166"/>
            <a:ext cx="1556156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Current evaluations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773466" y="1204165"/>
            <a:ext cx="1941147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Posterior surrogate model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30559" y="3367693"/>
            <a:ext cx="2913481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Augment current and new evaluations</a:t>
            </a:r>
          </a:p>
        </p:txBody>
      </p:sp>
      <p:sp>
        <p:nvSpPr>
          <p:cNvPr id="52" name="Oval 51"/>
          <p:cNvSpPr/>
          <p:nvPr/>
        </p:nvSpPr>
        <p:spPr>
          <a:xfrm>
            <a:off x="3395635" y="2069871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015098" y="1950572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626348" y="2025550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857612" y="2245199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244040" y="2160752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80714" y="331781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Bayesian Optimization (BO)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474" y="2206785"/>
            <a:ext cx="21082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Gaussian 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475" y="4798722"/>
            <a:ext cx="242726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Acquisition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463" y="906836"/>
            <a:ext cx="2778646" cy="555729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62546" y="6312186"/>
            <a:ext cx="28392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Expected Improvement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756" y="906836"/>
            <a:ext cx="2819135" cy="56382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714080" y="6312186"/>
            <a:ext cx="321594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Probability of Improvement</a:t>
            </a:r>
          </a:p>
        </p:txBody>
      </p:sp>
    </p:spTree>
    <p:extLst>
      <p:ext uri="{BB962C8B-B14F-4D97-AF65-F5344CB8AC3E}">
        <p14:creationId xmlns:p14="http://schemas.microsoft.com/office/powerpoint/2010/main" val="21642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DF] Gaussian process regression with multiple response variables |  Semantic Schol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096" y="2459649"/>
            <a:ext cx="6402547" cy="290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00963" y="5555147"/>
            <a:ext cx="35205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Multi-output Gaussian Process</a:t>
            </a:r>
          </a:p>
        </p:txBody>
      </p:sp>
    </p:spTree>
    <p:extLst>
      <p:ext uri="{BB962C8B-B14F-4D97-AF65-F5344CB8AC3E}">
        <p14:creationId xmlns:p14="http://schemas.microsoft.com/office/powerpoint/2010/main" val="173489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691742" y="2140120"/>
            <a:ext cx="40046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Hyper-volume acquisition function</a:t>
            </a:r>
          </a:p>
        </p:txBody>
      </p:sp>
      <p:cxnSp>
        <p:nvCxnSpPr>
          <p:cNvPr id="3" name="Straight Arrow Connector 2"/>
          <p:cNvCxnSpPr>
            <a:stCxn id="52" idx="2"/>
            <a:endCxn id="6" idx="0"/>
          </p:cNvCxnSpPr>
          <p:nvPr/>
        </p:nvCxnSpPr>
        <p:spPr>
          <a:xfrm flipH="1">
            <a:off x="3505700" y="2481752"/>
            <a:ext cx="2188353" cy="63658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16883" y="3175215"/>
            <a:ext cx="2388795" cy="3416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Posteriori Approach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20091" y="3175215"/>
            <a:ext cx="19191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Priori Approach</a:t>
            </a:r>
          </a:p>
        </p:txBody>
      </p:sp>
      <p:cxnSp>
        <p:nvCxnSpPr>
          <p:cNvPr id="5" name="Straight Arrow Connector 4"/>
          <p:cNvCxnSpPr>
            <a:stCxn id="52" idx="2"/>
            <a:endCxn id="54" idx="0"/>
          </p:cNvCxnSpPr>
          <p:nvPr/>
        </p:nvCxnSpPr>
        <p:spPr>
          <a:xfrm>
            <a:off x="5694053" y="2481752"/>
            <a:ext cx="2485596" cy="69346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9" idx="2"/>
          </p:cNvCxnSpPr>
          <p:nvPr/>
        </p:nvCxnSpPr>
        <p:spPr>
          <a:xfrm>
            <a:off x="1247648" y="3544728"/>
            <a:ext cx="417243" cy="6976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9843" y="3286196"/>
            <a:ext cx="175560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Weights NOT defined</a:t>
            </a:r>
          </a:p>
        </p:txBody>
      </p:sp>
      <p:sp>
        <p:nvSpPr>
          <p:cNvPr id="6" name="Rectangle 5"/>
          <p:cNvSpPr/>
          <p:nvPr/>
        </p:nvSpPr>
        <p:spPr>
          <a:xfrm>
            <a:off x="2245710" y="3118338"/>
            <a:ext cx="2519979" cy="492370"/>
          </a:xfrm>
          <a:prstGeom prst="rect">
            <a:avLst/>
          </a:prstGeom>
          <a:noFill/>
          <a:ln w="28575">
            <a:solidFill>
              <a:srgbClr val="7030A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211141" y="5099724"/>
            <a:ext cx="201168" cy="23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924529" y="4825368"/>
            <a:ext cx="487780" cy="278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16440" y="4661201"/>
            <a:ext cx="182413" cy="171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621899" y="4408568"/>
            <a:ext cx="476954" cy="2526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083265" y="5744448"/>
            <a:ext cx="387918" cy="3634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737640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4737640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734138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4737640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4740959" y="4661202"/>
            <a:ext cx="1183570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83162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783162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779660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783162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/>
          <p:cNvCxnSpPr/>
          <p:nvPr/>
        </p:nvCxnSpPr>
        <p:spPr>
          <a:xfrm flipH="1" flipV="1">
            <a:off x="773361" y="3982057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73360" y="6129675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625858" y="422846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218851" y="504471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2600112" y="524272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979285" y="460100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137980" y="541793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 flipH="1" flipV="1">
            <a:off x="4719750" y="3972598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4719749" y="6120216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5572247" y="421900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165240" y="5035252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546501" y="5233269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916440" y="4624058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7083265" y="5453043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401643" y="4761732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482330" y="566634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098853" y="435268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1134873" y="510863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55" name="Star: 5 Points 154"/>
          <p:cNvSpPr/>
          <p:nvPr/>
        </p:nvSpPr>
        <p:spPr>
          <a:xfrm>
            <a:off x="3515538" y="4051220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3168416" y="379605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Ideal solution</a:t>
            </a:r>
          </a:p>
        </p:txBody>
      </p:sp>
      <p:sp>
        <p:nvSpPr>
          <p:cNvPr id="157" name="Star: 5 Points 156"/>
          <p:cNvSpPr/>
          <p:nvPr/>
        </p:nvSpPr>
        <p:spPr>
          <a:xfrm>
            <a:off x="7533303" y="4033042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147005" y="3795380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Ideal solution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262813" y="512735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60" name="Star: 5 Points 159"/>
          <p:cNvSpPr/>
          <p:nvPr/>
        </p:nvSpPr>
        <p:spPr>
          <a:xfrm>
            <a:off x="646726" y="5952271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Star: 5 Points 160"/>
          <p:cNvSpPr/>
          <p:nvPr/>
        </p:nvSpPr>
        <p:spPr>
          <a:xfrm>
            <a:off x="4590520" y="5948885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257832" y="6264940"/>
            <a:ext cx="1196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Reference point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174068" y="6284447"/>
            <a:ext cx="1196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Reference point</a:t>
            </a:r>
          </a:p>
        </p:txBody>
      </p:sp>
      <p:sp>
        <p:nvSpPr>
          <p:cNvPr id="164" name="Arrow: Right 163"/>
          <p:cNvSpPr/>
          <p:nvPr/>
        </p:nvSpPr>
        <p:spPr>
          <a:xfrm>
            <a:off x="3474576" y="4807506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7364660" y="5223554"/>
            <a:ext cx="38100" cy="725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264524" y="4941842"/>
            <a:ext cx="1138236" cy="222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7376046" y="5015530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Increase HV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1491205" y="3675866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748203" y="3695245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2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794570" y="4661202"/>
            <a:ext cx="1175481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457808" y="4905986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970051" y="620034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  <a:endParaRPr lang="en-US" sz="1200" dirty="0">
              <a:latin typeface="+mn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954422" y="6187192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462336" y="488971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39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6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 animBg="1"/>
      <p:bldP spid="156" grpId="0"/>
      <p:bldP spid="157" grpId="0" animBg="1"/>
      <p:bldP spid="158" grpId="0"/>
      <p:bldP spid="159" grpId="0"/>
      <p:bldP spid="160" grpId="0" animBg="1"/>
      <p:bldP spid="161" grpId="0" animBg="1"/>
      <p:bldP spid="162" grpId="0"/>
      <p:bldP spid="163" grpId="0"/>
      <p:bldP spid="164" grpId="0" animBg="1"/>
      <p:bldP spid="167" grpId="0"/>
      <p:bldP spid="168" grpId="0"/>
      <p:bldP spid="169" grpId="0"/>
      <p:bldP spid="170" grpId="0" animBg="1"/>
      <p:bldP spid="171" grpId="0"/>
      <p:bldP spid="172" grpId="0"/>
      <p:bldP spid="173" grpId="0"/>
      <p:bldP spid="1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691742" y="2140120"/>
            <a:ext cx="40046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Hyper-volume acquisition function</a:t>
            </a:r>
          </a:p>
        </p:txBody>
      </p:sp>
      <p:cxnSp>
        <p:nvCxnSpPr>
          <p:cNvPr id="3" name="Straight Arrow Connector 2"/>
          <p:cNvCxnSpPr>
            <a:stCxn id="52" idx="2"/>
          </p:cNvCxnSpPr>
          <p:nvPr/>
        </p:nvCxnSpPr>
        <p:spPr>
          <a:xfrm flipH="1">
            <a:off x="3276441" y="2481752"/>
            <a:ext cx="2417612" cy="69346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16883" y="3175215"/>
            <a:ext cx="23887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Posteriori Approach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20091" y="3175215"/>
            <a:ext cx="19191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Priori Approach</a:t>
            </a:r>
          </a:p>
        </p:txBody>
      </p:sp>
      <p:cxnSp>
        <p:nvCxnSpPr>
          <p:cNvPr id="5" name="Straight Arrow Connector 4"/>
          <p:cNvCxnSpPr>
            <a:stCxn id="52" idx="2"/>
            <a:endCxn id="102" idx="0"/>
          </p:cNvCxnSpPr>
          <p:nvPr/>
        </p:nvCxnSpPr>
        <p:spPr>
          <a:xfrm>
            <a:off x="5694053" y="2481752"/>
            <a:ext cx="2512804" cy="58264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889491" y="6599468"/>
            <a:ext cx="204414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1D multi-objective space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419668" y="6382635"/>
            <a:ext cx="164179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2D objective space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54280" y="6405640"/>
            <a:ext cx="164179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2D objective space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946867" y="3064398"/>
            <a:ext cx="2519979" cy="492370"/>
          </a:xfrm>
          <a:prstGeom prst="rect">
            <a:avLst/>
          </a:prstGeom>
          <a:noFill/>
          <a:ln w="28575">
            <a:solidFill>
              <a:srgbClr val="7030A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83162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3162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79660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3162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H="1" flipV="1">
            <a:off x="773361" y="3982057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73360" y="6129675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625858" y="422846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218851" y="504471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600112" y="524272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979285" y="460100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137980" y="541793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1134873" y="510863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05" name="Star: 5 Points 104"/>
          <p:cNvSpPr/>
          <p:nvPr/>
        </p:nvSpPr>
        <p:spPr>
          <a:xfrm>
            <a:off x="3515538" y="4051220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/>
          <p:cNvSpPr/>
          <p:nvPr/>
        </p:nvSpPr>
        <p:spPr>
          <a:xfrm>
            <a:off x="646726" y="5952271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491205" y="3675866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4570" y="4661202"/>
            <a:ext cx="1175481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/>
          <p:cNvCxnSpPr>
            <a:stCxn id="112" idx="2"/>
          </p:cNvCxnSpPr>
          <p:nvPr/>
        </p:nvCxnSpPr>
        <p:spPr>
          <a:xfrm>
            <a:off x="1224404" y="3544728"/>
            <a:ext cx="440487" cy="6976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69843" y="3286196"/>
            <a:ext cx="170912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Weights PRE defined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9208852" y="5080217"/>
            <a:ext cx="201168" cy="23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922240" y="4805861"/>
            <a:ext cx="487780" cy="278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914151" y="4641694"/>
            <a:ext cx="182413" cy="171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9610" y="4389061"/>
            <a:ext cx="476954" cy="2526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0080976" y="5724941"/>
            <a:ext cx="387918" cy="3634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7735351" y="5469265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735351" y="5309444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731849" y="5087117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735351" y="4268989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738670" y="4641695"/>
            <a:ext cx="1183570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/>
          <p:cNvCxnSpPr/>
          <p:nvPr/>
        </p:nvCxnSpPr>
        <p:spPr>
          <a:xfrm flipH="1" flipV="1">
            <a:off x="7717461" y="3953091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7717460" y="6100709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8569958" y="419949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9162951" y="5015745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9544212" y="5213762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914151" y="4604551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0080976" y="5433536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399354" y="4742225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0480041" y="564684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9096564" y="433318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/>
          <p:cNvSpPr/>
          <p:nvPr/>
        </p:nvSpPr>
        <p:spPr>
          <a:xfrm>
            <a:off x="10531014" y="4013535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8260524" y="51078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36" name="Star: 5 Points 135"/>
          <p:cNvSpPr/>
          <p:nvPr/>
        </p:nvSpPr>
        <p:spPr>
          <a:xfrm>
            <a:off x="7588231" y="5929378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 flipV="1">
            <a:off x="10362371" y="5204047"/>
            <a:ext cx="38100" cy="725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9262235" y="4922335"/>
            <a:ext cx="1138236" cy="222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0373757" y="4996023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Increase HV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745914" y="3675738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2</a:t>
            </a:r>
          </a:p>
        </p:txBody>
      </p:sp>
      <p:sp>
        <p:nvSpPr>
          <p:cNvPr id="142" name="Arrow: Right 141"/>
          <p:cNvSpPr/>
          <p:nvPr/>
        </p:nvSpPr>
        <p:spPr>
          <a:xfrm>
            <a:off x="3536133" y="4723352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/>
          <p:cNvSpPr/>
          <p:nvPr/>
        </p:nvSpPr>
        <p:spPr>
          <a:xfrm>
            <a:off x="6660845" y="4429032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A10E8-BDAD-4CEE-B2A5-0512C3640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95" y="2841174"/>
            <a:ext cx="2101289" cy="37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CCF2CDA-9418-4657-BD1F-9C3A1A5CA7BB}"/>
              </a:ext>
            </a:extLst>
          </p:cNvPr>
          <p:cNvSpPr txBox="1"/>
          <p:nvPr/>
        </p:nvSpPr>
        <p:spPr>
          <a:xfrm>
            <a:off x="1986024" y="6170982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BD557E-9202-4EC3-96C0-B07C2B0249F9}"/>
              </a:ext>
            </a:extLst>
          </p:cNvPr>
          <p:cNvSpPr txBox="1"/>
          <p:nvPr/>
        </p:nvSpPr>
        <p:spPr>
          <a:xfrm>
            <a:off x="493938" y="487350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0C056F2-A1E2-46AF-AD68-F60702B6CE7C}"/>
              </a:ext>
            </a:extLst>
          </p:cNvPr>
          <p:cNvSpPr txBox="1"/>
          <p:nvPr/>
        </p:nvSpPr>
        <p:spPr>
          <a:xfrm>
            <a:off x="8911046" y="6142554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046EA1E-230E-47C5-B232-A833200E54CC}"/>
              </a:ext>
            </a:extLst>
          </p:cNvPr>
          <p:cNvSpPr txBox="1"/>
          <p:nvPr/>
        </p:nvSpPr>
        <p:spPr>
          <a:xfrm>
            <a:off x="7418960" y="4845080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52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00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5" grpId="0"/>
      <p:bldP spid="136" grpId="0" animBg="1"/>
      <p:bldP spid="140" grpId="0"/>
      <p:bldP spid="141" grpId="0"/>
      <p:bldP spid="142" grpId="0" animBg="1"/>
      <p:bldP spid="143" grpId="0" animBg="1"/>
      <p:bldP spid="73" grpId="0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57515" y="352400"/>
            <a:ext cx="417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Study1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5889" y="1268172"/>
            <a:ext cx="3366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Numerical Test Problems (Non-Physics): </a:t>
            </a:r>
            <a:r>
              <a:rPr lang="en-US" sz="1200" dirty="0"/>
              <a:t>ZDT1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5729" y="5951897"/>
            <a:ext cx="11432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Ground truth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9747" y="5895437"/>
            <a:ext cx="293541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objective space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66656" y="5895437"/>
            <a:ext cx="27254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design 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22685" y="1228055"/>
            <a:ext cx="6401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Acquisition Function: </a:t>
            </a:r>
            <a:r>
              <a:rPr lang="en-US" sz="1200" dirty="0" err="1"/>
              <a:t>qEIHV</a:t>
            </a:r>
            <a:r>
              <a:rPr lang="en-US" sz="1200" dirty="0"/>
              <a:t> (Posteriori); </a:t>
            </a:r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50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9" name="Picture 1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 t="52067" r="49806" b="3205"/>
          <a:stretch/>
        </p:blipFill>
        <p:spPr bwMode="auto">
          <a:xfrm>
            <a:off x="1409426" y="1954154"/>
            <a:ext cx="1705610" cy="1590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9" t="52067" r="1016" b="3205"/>
          <a:stretch/>
        </p:blipFill>
        <p:spPr bwMode="auto">
          <a:xfrm>
            <a:off x="1438001" y="4072297"/>
            <a:ext cx="1648460" cy="1574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40" y="1876168"/>
            <a:ext cx="3961124" cy="3917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54" y="1876168"/>
            <a:ext cx="3977469" cy="39175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03373" y="3813765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70902" y="1709924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364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51010" y="660460"/>
            <a:ext cx="4195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Physics driven MOBO</a:t>
            </a:r>
          </a:p>
        </p:txBody>
      </p:sp>
      <p:sp>
        <p:nvSpPr>
          <p:cNvPr id="4" name="Rectangle 3"/>
          <p:cNvSpPr/>
          <p:nvPr/>
        </p:nvSpPr>
        <p:spPr>
          <a:xfrm>
            <a:off x="8883943" y="1690817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Numerical generative model: 2-4-6 KLGD bulk PZO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3945" y="0"/>
            <a:ext cx="2776755" cy="13939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b="1" dirty="0">
                <a:solidFill>
                  <a:schemeClr val="tx1"/>
                </a:solidFill>
              </a:rPr>
              <a:t>Initialization: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Define parameter space,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Select target functions,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Select acquisition function,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Set maximum BO iteration,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Set batch size,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Define external field</a:t>
            </a:r>
          </a:p>
        </p:txBody>
      </p:sp>
      <p:sp>
        <p:nvSpPr>
          <p:cNvPr id="6" name="Rectangle 5"/>
          <p:cNvSpPr/>
          <p:nvPr/>
        </p:nvSpPr>
        <p:spPr>
          <a:xfrm>
            <a:off x="8883943" y="2480780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Configure hysteresis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8883943" y="3270743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Develop </a:t>
            </a:r>
            <a:r>
              <a:rPr lang="en-US" sz="1100" b="1" dirty="0">
                <a:solidFill>
                  <a:schemeClr val="tx1"/>
                </a:solidFill>
              </a:rPr>
              <a:t>physics driven decision tree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83943" y="4060706"/>
            <a:ext cx="1778466" cy="8165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Function evaluation: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Quantify target functions as user selected for objectives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3944" y="2286092"/>
            <a:ext cx="2776754" cy="45160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Posterior modelling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Fit GP models for each objectives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13944" y="4266066"/>
            <a:ext cx="2776753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Posterior predictions of unexplored points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13944" y="4985376"/>
            <a:ext cx="2776753" cy="8388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Search Strategy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Choose new points (in batch) from user selected MOO-based acquisition function</a:t>
            </a:r>
          </a:p>
        </p:txBody>
      </p:sp>
      <p:sp>
        <p:nvSpPr>
          <p:cNvPr id="12" name="Oval 11"/>
          <p:cNvSpPr/>
          <p:nvPr/>
        </p:nvSpPr>
        <p:spPr>
          <a:xfrm>
            <a:off x="7764014" y="4965277"/>
            <a:ext cx="1453389" cy="63756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Is maximum BO iteration reached?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8883943" y="441119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Select initial points (random)</a:t>
            </a:r>
          </a:p>
        </p:txBody>
      </p:sp>
      <p:cxnSp>
        <p:nvCxnSpPr>
          <p:cNvPr id="14" name="Straight Arrow Connector 13"/>
          <p:cNvCxnSpPr>
            <a:stCxn id="5" idx="3"/>
            <a:endCxn id="13" idx="1"/>
          </p:cNvCxnSpPr>
          <p:nvPr/>
        </p:nvCxnSpPr>
        <p:spPr>
          <a:xfrm flipV="1">
            <a:off x="7390700" y="696984"/>
            <a:ext cx="149324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2"/>
            <a:endCxn id="4" idx="0"/>
          </p:cNvCxnSpPr>
          <p:nvPr/>
        </p:nvCxnSpPr>
        <p:spPr>
          <a:xfrm>
            <a:off x="9773176" y="952848"/>
            <a:ext cx="0" cy="737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>
            <a:off x="9773176" y="2202546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9773176" y="2992509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9773176" y="3782472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/>
          <p:cNvCxnSpPr>
            <a:stCxn id="8" idx="1"/>
            <a:endCxn id="22" idx="3"/>
          </p:cNvCxnSpPr>
          <p:nvPr/>
        </p:nvCxnSpPr>
        <p:spPr>
          <a:xfrm rot="10800000">
            <a:off x="7390699" y="1830854"/>
            <a:ext cx="1493244" cy="263811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1" idx="0"/>
          </p:cNvCxnSpPr>
          <p:nvPr/>
        </p:nvCxnSpPr>
        <p:spPr>
          <a:xfrm>
            <a:off x="6002321" y="4777795"/>
            <a:ext cx="0" cy="2075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/>
          <p:cNvCxnSpPr>
            <a:stCxn id="12" idx="6"/>
            <a:endCxn id="4" idx="3"/>
          </p:cNvCxnSpPr>
          <p:nvPr/>
        </p:nvCxnSpPr>
        <p:spPr>
          <a:xfrm flipV="1">
            <a:off x="9217403" y="1946682"/>
            <a:ext cx="1445006" cy="3337377"/>
          </a:xfrm>
          <a:prstGeom prst="bentConnector3">
            <a:avLst>
              <a:gd name="adj1" fmla="val 11582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613944" y="1558036"/>
            <a:ext cx="2776755" cy="5456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Data Augmentation: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Augment Training Data with current and new evaluations</a:t>
            </a:r>
          </a:p>
        </p:txBody>
      </p:sp>
      <p:cxnSp>
        <p:nvCxnSpPr>
          <p:cNvPr id="23" name="Straight Arrow Connector 22"/>
          <p:cNvCxnSpPr>
            <a:stCxn id="22" idx="2"/>
            <a:endCxn id="9" idx="0"/>
          </p:cNvCxnSpPr>
          <p:nvPr/>
        </p:nvCxnSpPr>
        <p:spPr>
          <a:xfrm flipH="1">
            <a:off x="6002321" y="2103672"/>
            <a:ext cx="1" cy="182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617097" y="2988666"/>
            <a:ext cx="2776754" cy="9740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Train GP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Optimize hyper-parameters (minimize loss) of each GP models using appropriate optimizer, (</a:t>
            </a:r>
            <a:r>
              <a:rPr lang="en-US" sz="1100" dirty="0" err="1">
                <a:solidFill>
                  <a:schemeClr val="tx1"/>
                </a:solidFill>
              </a:rPr>
              <a:t>eg</a:t>
            </a:r>
            <a:r>
              <a:rPr lang="en-US" sz="1100" dirty="0">
                <a:solidFill>
                  <a:schemeClr val="tx1"/>
                </a:solidFill>
              </a:rPr>
              <a:t>. Adam) given the training data</a:t>
            </a:r>
          </a:p>
        </p:txBody>
      </p:sp>
      <p:cxnSp>
        <p:nvCxnSpPr>
          <p:cNvPr id="25" name="Straight Arrow Connector 24"/>
          <p:cNvCxnSpPr>
            <a:stCxn id="9" idx="2"/>
            <a:endCxn id="24" idx="0"/>
          </p:cNvCxnSpPr>
          <p:nvPr/>
        </p:nvCxnSpPr>
        <p:spPr>
          <a:xfrm>
            <a:off x="6002321" y="2737699"/>
            <a:ext cx="3153" cy="250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2"/>
            <a:endCxn id="10" idx="0"/>
          </p:cNvCxnSpPr>
          <p:nvPr/>
        </p:nvCxnSpPr>
        <p:spPr>
          <a:xfrm flipH="1">
            <a:off x="6002321" y="3962751"/>
            <a:ext cx="3153" cy="303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  <a:endCxn id="12" idx="2"/>
          </p:cNvCxnSpPr>
          <p:nvPr/>
        </p:nvCxnSpPr>
        <p:spPr>
          <a:xfrm flipV="1">
            <a:off x="7390697" y="5284059"/>
            <a:ext cx="373317" cy="1207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13944" y="6154899"/>
            <a:ext cx="2776753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Stop Model and build Pareto-frontier</a:t>
            </a:r>
          </a:p>
        </p:txBody>
      </p:sp>
      <p:sp>
        <p:nvSpPr>
          <p:cNvPr id="29" name="Isosceles Triangle 28"/>
          <p:cNvSpPr/>
          <p:nvPr/>
        </p:nvSpPr>
        <p:spPr>
          <a:xfrm>
            <a:off x="9590720" y="5043181"/>
            <a:ext cx="897618" cy="361644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30" name="Connector: Elbow 29"/>
          <p:cNvCxnSpPr>
            <a:stCxn id="12" idx="4"/>
            <a:endCxn id="28" idx="3"/>
          </p:cNvCxnSpPr>
          <p:nvPr/>
        </p:nvCxnSpPr>
        <p:spPr>
          <a:xfrm rot="5400000">
            <a:off x="7536742" y="5456796"/>
            <a:ext cx="807923" cy="110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758268" y="1462918"/>
            <a:ext cx="3950171" cy="529764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277275" y="3738152"/>
            <a:ext cx="1840568" cy="2616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Within MOBO framework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75921" y="1462918"/>
            <a:ext cx="2700219" cy="35224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0095507" y="3484564"/>
            <a:ext cx="2125782" cy="2616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Outside MOBO framework</a:t>
            </a:r>
          </a:p>
        </p:txBody>
      </p:sp>
      <p:sp>
        <p:nvSpPr>
          <p:cNvPr id="35" name="Isosceles Triangle 34"/>
          <p:cNvSpPr/>
          <p:nvPr/>
        </p:nvSpPr>
        <p:spPr>
          <a:xfrm>
            <a:off x="8041899" y="5737501"/>
            <a:ext cx="897618" cy="361644"/>
          </a:xfrm>
          <a:prstGeom prst="triangle">
            <a:avLst>
              <a:gd name="adj" fmla="val 50000"/>
            </a:avLst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40817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4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94026" y="145289"/>
            <a:ext cx="8157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Decision Tree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1671" y="730064"/>
            <a:ext cx="11606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Case Study </a:t>
            </a:r>
            <a:r>
              <a:rPr lang="en-US" sz="1600" b="1" dirty="0" err="1"/>
              <a:t>Theoritical</a:t>
            </a:r>
            <a:r>
              <a:rPr lang="en-US" sz="1600" b="1" dirty="0"/>
              <a:t> Model:  2-4-6 KLGD for bulk PZO</a:t>
            </a:r>
          </a:p>
          <a:p>
            <a:r>
              <a:rPr lang="en-US" sz="1600" dirty="0"/>
              <a:t>proposed by -- Anna N. </a:t>
            </a:r>
            <a:r>
              <a:rPr lang="en-US" sz="1600" dirty="0" err="1"/>
              <a:t>Morozovska</a:t>
            </a:r>
            <a:r>
              <a:rPr lang="en-US" sz="1600" dirty="0"/>
              <a:t> and Sergei V. </a:t>
            </a:r>
            <a:r>
              <a:rPr lang="en-US" sz="1600" dirty="0" err="1"/>
              <a:t>Kalilin</a:t>
            </a:r>
            <a:r>
              <a:rPr lang="en-US" sz="1600" dirty="0"/>
              <a:t>, </a:t>
            </a:r>
          </a:p>
          <a:p>
            <a:r>
              <a:rPr lang="en-US" sz="1600" dirty="0"/>
              <a:t>developed by -- Eugene A. </a:t>
            </a:r>
            <a:r>
              <a:rPr lang="en-US" sz="1600" dirty="0" err="1"/>
              <a:t>Eliseev</a:t>
            </a:r>
            <a:r>
              <a:rPr lang="en-US" sz="1600" dirty="0"/>
              <a:t> (in Mathematica) and Arpan Biswas (in Python)</a:t>
            </a:r>
          </a:p>
        </p:txBody>
      </p:sp>
      <p:cxnSp>
        <p:nvCxnSpPr>
          <p:cNvPr id="5" name="Connector: Elbow 4"/>
          <p:cNvCxnSpPr>
            <a:stCxn id="8" idx="1"/>
            <a:endCxn id="16" idx="1"/>
          </p:cNvCxnSpPr>
          <p:nvPr/>
        </p:nvCxnSpPr>
        <p:spPr>
          <a:xfrm rot="10800000" flipV="1">
            <a:off x="3131483" y="3118966"/>
            <a:ext cx="193172" cy="2303417"/>
          </a:xfrm>
          <a:prstGeom prst="bentConnector3">
            <a:avLst>
              <a:gd name="adj1" fmla="val 21834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/>
          <p:cNvSpPr/>
          <p:nvPr/>
        </p:nvSpPr>
        <p:spPr>
          <a:xfrm>
            <a:off x="4908233" y="1679669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Hysteresis Loop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81842" y="2772401"/>
            <a:ext cx="1896165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Zero Loop (PE)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3324655" y="2776323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One Loop (FE)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6294851" y="2772400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Two Loop (AFE)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624676" y="3685167"/>
            <a:ext cx="1485761" cy="55695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619027" y="4471139"/>
            <a:ext cx="1485761" cy="556949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Sigmoid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619026" y="5209841"/>
            <a:ext cx="1485761" cy="77674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Two waves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116979" y="4398827"/>
            <a:ext cx="1667020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 separation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7116979" y="5289136"/>
            <a:ext cx="1705599" cy="696166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Separation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3131483" y="5160161"/>
            <a:ext cx="1709503" cy="524446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Loop Shift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3120974" y="3763894"/>
            <a:ext cx="1667020" cy="70705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Loop Width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4975481" y="4215620"/>
            <a:ext cx="1667020" cy="51755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 shift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4993802" y="5041790"/>
            <a:ext cx="1709503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Positive (right) shift</a:t>
            </a:r>
          </a:p>
        </p:txBody>
      </p:sp>
      <p:cxnSp>
        <p:nvCxnSpPr>
          <p:cNvPr id="20" name="Straight Arrow Connector 19"/>
          <p:cNvCxnSpPr>
            <a:stCxn id="6" idx="2"/>
            <a:endCxn id="7" idx="0"/>
          </p:cNvCxnSpPr>
          <p:nvPr/>
        </p:nvCxnSpPr>
        <p:spPr>
          <a:xfrm flipH="1">
            <a:off x="1829925" y="2364956"/>
            <a:ext cx="4342172" cy="40744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2"/>
            <a:endCxn id="8" idx="0"/>
          </p:cNvCxnSpPr>
          <p:nvPr/>
        </p:nvCxnSpPr>
        <p:spPr>
          <a:xfrm flipH="1">
            <a:off x="4588519" y="2364956"/>
            <a:ext cx="1583578" cy="41136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9" idx="0"/>
          </p:cNvCxnSpPr>
          <p:nvPr/>
        </p:nvCxnSpPr>
        <p:spPr>
          <a:xfrm>
            <a:off x="6172097" y="2364956"/>
            <a:ext cx="1386618" cy="40744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7" idx="1"/>
            <a:endCxn id="10" idx="1"/>
          </p:cNvCxnSpPr>
          <p:nvPr/>
        </p:nvCxnSpPr>
        <p:spPr>
          <a:xfrm rot="10800000" flipV="1">
            <a:off x="624676" y="3115045"/>
            <a:ext cx="257166" cy="848598"/>
          </a:xfrm>
          <a:prstGeom prst="bentConnector3">
            <a:avLst>
              <a:gd name="adj1" fmla="val 188892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stCxn id="7" idx="1"/>
            <a:endCxn id="11" idx="1"/>
          </p:cNvCxnSpPr>
          <p:nvPr/>
        </p:nvCxnSpPr>
        <p:spPr>
          <a:xfrm rot="10800000" flipV="1">
            <a:off x="619028" y="3115044"/>
            <a:ext cx="262815" cy="1634569"/>
          </a:xfrm>
          <a:prstGeom prst="bentConnector3">
            <a:avLst>
              <a:gd name="adj1" fmla="val 18698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/>
          <p:cNvCxnSpPr>
            <a:stCxn id="7" idx="1"/>
            <a:endCxn id="13" idx="1"/>
          </p:cNvCxnSpPr>
          <p:nvPr/>
        </p:nvCxnSpPr>
        <p:spPr>
          <a:xfrm rot="10800000" flipV="1">
            <a:off x="619026" y="3115045"/>
            <a:ext cx="262816" cy="2483168"/>
          </a:xfrm>
          <a:prstGeom prst="bentConnector3">
            <a:avLst>
              <a:gd name="adj1" fmla="val 18698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/>
          <p:cNvCxnSpPr>
            <a:stCxn id="8" idx="1"/>
            <a:endCxn id="17" idx="1"/>
          </p:cNvCxnSpPr>
          <p:nvPr/>
        </p:nvCxnSpPr>
        <p:spPr>
          <a:xfrm rot="10800000" flipV="1">
            <a:off x="3120975" y="3118967"/>
            <a:ext cx="203681" cy="998456"/>
          </a:xfrm>
          <a:prstGeom prst="bentConnector3">
            <a:avLst>
              <a:gd name="adj1" fmla="val 212234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8" idx="1"/>
          </p:cNvCxnSpPr>
          <p:nvPr/>
        </p:nvCxnSpPr>
        <p:spPr>
          <a:xfrm flipV="1">
            <a:off x="4840986" y="4474397"/>
            <a:ext cx="134495" cy="94798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19" idx="1"/>
          </p:cNvCxnSpPr>
          <p:nvPr/>
        </p:nvCxnSpPr>
        <p:spPr>
          <a:xfrm>
            <a:off x="4840986" y="5422384"/>
            <a:ext cx="15281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stCxn id="9" idx="3"/>
            <a:endCxn id="14" idx="3"/>
          </p:cNvCxnSpPr>
          <p:nvPr/>
        </p:nvCxnSpPr>
        <p:spPr>
          <a:xfrm flipH="1">
            <a:off x="8783999" y="3115044"/>
            <a:ext cx="38579" cy="1664377"/>
          </a:xfrm>
          <a:prstGeom prst="bentConnector3">
            <a:avLst>
              <a:gd name="adj1" fmla="val -59255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/>
          <p:cNvCxnSpPr>
            <a:stCxn id="9" idx="3"/>
            <a:endCxn id="15" idx="3"/>
          </p:cNvCxnSpPr>
          <p:nvPr/>
        </p:nvCxnSpPr>
        <p:spPr>
          <a:xfrm>
            <a:off x="8822578" y="3115044"/>
            <a:ext cx="12700" cy="2522175"/>
          </a:xfrm>
          <a:prstGeom prst="bentConnector3">
            <a:avLst>
              <a:gd name="adj1" fmla="val 180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/>
          <p:cNvSpPr/>
          <p:nvPr/>
        </p:nvSpPr>
        <p:spPr>
          <a:xfrm>
            <a:off x="4975482" y="6021062"/>
            <a:ext cx="1727824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Negative (left) shift</a:t>
            </a:r>
          </a:p>
        </p:txBody>
      </p:sp>
      <p:cxnSp>
        <p:nvCxnSpPr>
          <p:cNvPr id="33" name="Straight Arrow Connector 32"/>
          <p:cNvCxnSpPr>
            <a:stCxn id="16" idx="3"/>
            <a:endCxn id="32" idx="1"/>
          </p:cNvCxnSpPr>
          <p:nvPr/>
        </p:nvCxnSpPr>
        <p:spPr>
          <a:xfrm>
            <a:off x="4840986" y="5422384"/>
            <a:ext cx="134496" cy="97927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/>
          <p:cNvSpPr/>
          <p:nvPr/>
        </p:nvSpPr>
        <p:spPr>
          <a:xfrm>
            <a:off x="9165544" y="2767969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Total Energy</a:t>
            </a:r>
          </a:p>
        </p:txBody>
      </p:sp>
      <p:cxnSp>
        <p:nvCxnSpPr>
          <p:cNvPr id="35" name="Straight Arrow Connector 34"/>
          <p:cNvCxnSpPr>
            <a:stCxn id="6" idx="2"/>
            <a:endCxn id="34" idx="0"/>
          </p:cNvCxnSpPr>
          <p:nvPr/>
        </p:nvCxnSpPr>
        <p:spPr>
          <a:xfrm>
            <a:off x="6172097" y="2364956"/>
            <a:ext cx="4257311" cy="40301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9326762" y="5276968"/>
            <a:ext cx="2527727" cy="6852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Energy Loss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9326762" y="4435116"/>
            <a:ext cx="2527727" cy="6852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Energy Storage</a:t>
            </a:r>
          </a:p>
        </p:txBody>
      </p:sp>
      <p:cxnSp>
        <p:nvCxnSpPr>
          <p:cNvPr id="38" name="Connector: Elbow 37"/>
          <p:cNvCxnSpPr>
            <a:stCxn id="34" idx="3"/>
            <a:endCxn id="37" idx="3"/>
          </p:cNvCxnSpPr>
          <p:nvPr/>
        </p:nvCxnSpPr>
        <p:spPr>
          <a:xfrm>
            <a:off x="11693271" y="3110613"/>
            <a:ext cx="161218" cy="1667147"/>
          </a:xfrm>
          <a:prstGeom prst="bentConnector3">
            <a:avLst>
              <a:gd name="adj1" fmla="val 241796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stCxn id="34" idx="3"/>
            <a:endCxn id="36" idx="3"/>
          </p:cNvCxnSpPr>
          <p:nvPr/>
        </p:nvCxnSpPr>
        <p:spPr>
          <a:xfrm>
            <a:off x="11693271" y="3110613"/>
            <a:ext cx="161218" cy="2508999"/>
          </a:xfrm>
          <a:prstGeom prst="bentConnector3">
            <a:avLst>
              <a:gd name="adj1" fmla="val 241796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4" grpId="0" animBg="1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template 16x9_180808" id="{EF133236-4FD1-4E83-B0AC-464DEE56453C}" vid="{ECDBAF0C-67FD-47C6-9CC9-5310617ED09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A20C22-D077-412B-81BA-8B2541026FAD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ORNL-template-16x9-180808</Template>
  <TotalTime>0</TotalTime>
  <Words>803</Words>
  <Application>Microsoft Office PowerPoint</Application>
  <PresentationFormat>Widescreen</PresentationFormat>
  <Paragraphs>166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Cambria Math</vt:lpstr>
      <vt:lpstr>Century Gothic</vt:lpstr>
      <vt:lpstr>ORNL</vt:lpstr>
      <vt:lpstr>Tutorial- Physics-driven Multi-Objective Bayesian Optimization (MOBO)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2021-08-03T16:08:00Z</dcterms:created>
  <dcterms:modified xsi:type="dcterms:W3CDTF">2021-10-05T01:46:40Z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